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2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81" r:id="rId6"/>
    <p:sldId id="261" r:id="rId7"/>
    <p:sldId id="262" r:id="rId8"/>
    <p:sldId id="284" r:id="rId9"/>
    <p:sldId id="263" r:id="rId10"/>
    <p:sldId id="285" r:id="rId11"/>
    <p:sldId id="274" r:id="rId12"/>
    <p:sldId id="264" r:id="rId13"/>
    <p:sldId id="276" r:id="rId14"/>
    <p:sldId id="275" r:id="rId15"/>
    <p:sldId id="278" r:id="rId16"/>
    <p:sldId id="277" r:id="rId17"/>
    <p:sldId id="279" r:id="rId18"/>
    <p:sldId id="282" r:id="rId19"/>
    <p:sldId id="286" r:id="rId20"/>
    <p:sldId id="283" r:id="rId21"/>
    <p:sldId id="265" r:id="rId22"/>
    <p:sldId id="266" r:id="rId23"/>
  </p:sldIdLst>
  <p:sldSz cx="9144000" cy="5143500" type="screen16x9"/>
  <p:notesSz cx="6858000" cy="9144000"/>
  <p:embeddedFontLst>
    <p:embeddedFont>
      <p:font typeface="Roboto" pitchFamily="2" charset="0"/>
      <p:regular r:id="rId25"/>
      <p:bold r:id="rId26"/>
      <p: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5533">
          <p15:clr>
            <a:srgbClr val="A4A3A4"/>
          </p15:clr>
        </p15:guide>
        <p15:guide id="2" pos="227">
          <p15:clr>
            <a:srgbClr val="9AA0A6"/>
          </p15:clr>
        </p15:guide>
        <p15:guide id="3" orient="horz" pos="179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3A2926B-BBD1-4D76-BD43-8DFE8170059A}">
  <a:tblStyle styleId="{E3A2926B-BBD1-4D76-BD43-8DFE8170059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8" d="100"/>
          <a:sy n="138" d="100"/>
        </p:scale>
        <p:origin x="102" y="168"/>
      </p:cViewPr>
      <p:guideLst>
        <p:guide pos="5533"/>
        <p:guide pos="227"/>
        <p:guide orient="horz" pos="17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39701867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0251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34626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f98075b25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f98075b25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36159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f98075b25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f98075b25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694513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f98075b25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f98075b25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84015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f98075b25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f98075b25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262170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f98075b25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f98075b25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1719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f98075b25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f98075b25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04404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f98075b25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f98075b25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6334151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f98075b25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f98075b25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91333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f98075b25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f98075b25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86940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de823becd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de823becd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173780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f98075b25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f98075b25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992205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f98075b259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f98075b259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432461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df29b9fb24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df29b9fb24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55587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de823becd0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de823becd0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96847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f98075b25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f98075b25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08836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f98075b259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f98075b259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29574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df29b9fb24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df29b9fb24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238889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f98075b259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f98075b259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80924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f98075b259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f98075b259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79082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484163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l="99" r="99"/>
          <a:stretch/>
        </p:blipFill>
        <p:spPr>
          <a:xfrm>
            <a:off x="-17925" y="-10075"/>
            <a:ext cx="9194726" cy="518215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8293200" cy="48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944650" y="1769200"/>
            <a:ext cx="7379700" cy="23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1">
  <p:cSld name="CUSTOM_2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2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12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2">
  <p:cSld name="CUSTOM_2_1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ourier New"/>
              <a:buNone/>
              <a:defRPr sz="1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1">
  <p:cSld name="CUSTOM_4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ubTitle" idx="1"/>
          </p:nvPr>
        </p:nvSpPr>
        <p:spPr>
          <a:xfrm>
            <a:off x="544050" y="1350425"/>
            <a:ext cx="5316300" cy="9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14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subTitle" idx="2"/>
          </p:nvPr>
        </p:nvSpPr>
        <p:spPr>
          <a:xfrm>
            <a:off x="795050" y="2220038"/>
            <a:ext cx="7568100" cy="23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2">
  <p:cSld name="CUSTOM_4_1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5"/>
          <p:cNvSpPr/>
          <p:nvPr/>
        </p:nvSpPr>
        <p:spPr>
          <a:xfrm>
            <a:off x="362300" y="1384249"/>
            <a:ext cx="4748700" cy="33933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subTitle" idx="1"/>
          </p:nvPr>
        </p:nvSpPr>
        <p:spPr>
          <a:xfrm>
            <a:off x="500550" y="1474819"/>
            <a:ext cx="44286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subTitle" idx="2"/>
          </p:nvPr>
        </p:nvSpPr>
        <p:spPr>
          <a:xfrm>
            <a:off x="5555275" y="1474819"/>
            <a:ext cx="3151200" cy="32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елый слайд + заголовок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500550" y="1784775"/>
            <a:ext cx="7935300" cy="11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ш макет 1">
  <p:cSld name="CUSTOM_5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238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19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6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sz="1500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subTitle" idx="2"/>
          </p:nvPr>
        </p:nvSpPr>
        <p:spPr>
          <a:xfrm>
            <a:off x="3135425" y="2978831"/>
            <a:ext cx="58563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sz="1500" b="1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ubTitle" idx="3"/>
          </p:nvPr>
        </p:nvSpPr>
        <p:spPr>
          <a:xfrm>
            <a:off x="3135425" y="3278981"/>
            <a:ext cx="5856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ubTitle" idx="4"/>
          </p:nvPr>
        </p:nvSpPr>
        <p:spPr>
          <a:xfrm>
            <a:off x="3135425" y="3662550"/>
            <a:ext cx="58563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31" name="Google Shape;31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себе">
  <p:cSld name="CUSTOM_1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ubTitle" idx="1"/>
          </p:nvPr>
        </p:nvSpPr>
        <p:spPr>
          <a:xfrm>
            <a:off x="3891775" y="1716281"/>
            <a:ext cx="43917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600"/>
              <a:buNone/>
              <a:defRPr sz="1600" b="1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subTitle" idx="2"/>
          </p:nvPr>
        </p:nvSpPr>
        <p:spPr>
          <a:xfrm>
            <a:off x="3891775" y="2252801"/>
            <a:ext cx="5095200" cy="25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5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8293200" cy="48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otus.ru</a:t>
            </a:r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title"/>
          </p:nvPr>
        </p:nvSpPr>
        <p:spPr>
          <a:xfrm>
            <a:off x="944650" y="1769200"/>
            <a:ext cx="7379700" cy="23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 smtClean="0"/>
              <a:t>C# Professional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3"/>
          <p:cNvSpPr txBox="1">
            <a:spLocks noGrp="1"/>
          </p:cNvSpPr>
          <p:nvPr>
            <p:ph type="title"/>
          </p:nvPr>
        </p:nvSpPr>
        <p:spPr>
          <a:xfrm>
            <a:off x="381281" y="66261"/>
            <a:ext cx="8537432" cy="6168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 dirty="0"/>
              <a:t>Концепт</a:t>
            </a:r>
            <a:endParaRPr sz="3000" dirty="0"/>
          </a:p>
        </p:txBody>
      </p:sp>
      <p:pic>
        <p:nvPicPr>
          <p:cNvPr id="129" name="Google Shape;129;p23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251" y="625241"/>
            <a:ext cx="8114061" cy="4149436"/>
          </a:xfrm>
          <a:prstGeom prst="rect">
            <a:avLst/>
          </a:prstGeom>
          <a:noFill/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77501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4"/>
          <p:cNvSpPr txBox="1">
            <a:spLocks noGrp="1"/>
          </p:cNvSpPr>
          <p:nvPr>
            <p:ph type="title"/>
          </p:nvPr>
        </p:nvSpPr>
        <p:spPr>
          <a:xfrm>
            <a:off x="311088" y="85725"/>
            <a:ext cx="8520600" cy="58367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 smtClean="0"/>
              <a:t>Food Manager</a:t>
            </a:r>
            <a:endParaRPr sz="3000" dirty="0"/>
          </a:p>
        </p:txBody>
      </p:sp>
      <p:pic>
        <p:nvPicPr>
          <p:cNvPr id="5" name="Google Shape;129;p23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139" y="1103123"/>
            <a:ext cx="3714024" cy="3665220"/>
          </a:xfrm>
          <a:prstGeom prst="rect">
            <a:avLst/>
          </a:prstGeom>
          <a:noFill/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4" name="Google Shape;129;p23"/>
          <p:cNvPicPr preferRelativeResize="0"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6136" y="1103123"/>
            <a:ext cx="4475017" cy="3665220"/>
          </a:xfrm>
          <a:prstGeom prst="rect">
            <a:avLst/>
          </a:prstGeom>
          <a:noFill/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253939" y="788320"/>
            <a:ext cx="10414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Deployment</a:t>
            </a:r>
            <a:r>
              <a:rPr lang="en-US" sz="1000" i="1" dirty="0"/>
              <a:t> </a:t>
            </a:r>
            <a:r>
              <a:rPr lang="en-US" sz="1000" dirty="0" smtClean="0"/>
              <a:t>:</a:t>
            </a:r>
            <a:endParaRPr lang="ru-RU" sz="1000" dirty="0"/>
          </a:p>
        </p:txBody>
      </p:sp>
      <p:sp>
        <p:nvSpPr>
          <p:cNvPr id="7" name="TextBox 6"/>
          <p:cNvSpPr txBox="1"/>
          <p:nvPr/>
        </p:nvSpPr>
        <p:spPr>
          <a:xfrm>
            <a:off x="4325495" y="790400"/>
            <a:ext cx="8402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Use cases:</a:t>
            </a:r>
            <a:endParaRPr lang="ru-RU" sz="1000" dirty="0"/>
          </a:p>
        </p:txBody>
      </p:sp>
    </p:spTree>
    <p:extLst>
      <p:ext uri="{BB962C8B-B14F-4D97-AF65-F5344CB8AC3E}">
        <p14:creationId xmlns:p14="http://schemas.microsoft.com/office/powerpoint/2010/main" val="632510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4"/>
          <p:cNvSpPr txBox="1">
            <a:spLocks noGrp="1"/>
          </p:cNvSpPr>
          <p:nvPr>
            <p:ph type="title"/>
          </p:nvPr>
        </p:nvSpPr>
        <p:spPr>
          <a:xfrm>
            <a:off x="327660" y="43444"/>
            <a:ext cx="8520600" cy="5760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 smtClean="0"/>
              <a:t>UserAuth</a:t>
            </a:r>
            <a:endParaRPr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/>
          </a:p>
        </p:txBody>
      </p:sp>
      <p:pic>
        <p:nvPicPr>
          <p:cNvPr id="5" name="Google Shape;129;p23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" y="975360"/>
            <a:ext cx="4556760" cy="3726180"/>
          </a:xfrm>
          <a:prstGeom prst="rect">
            <a:avLst/>
          </a:prstGeom>
          <a:noFill/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6" name="Google Shape;129;p23"/>
          <p:cNvPicPr preferRelativeResize="0"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1641" y="3265863"/>
            <a:ext cx="2042160" cy="1435677"/>
          </a:xfrm>
          <a:prstGeom prst="rect">
            <a:avLst/>
          </a:prstGeom>
          <a:noFill/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7" name="Google Shape;129;p23"/>
          <p:cNvPicPr preferRelativeResize="0"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1641" y="1020045"/>
            <a:ext cx="2811779" cy="1483883"/>
          </a:xfrm>
          <a:prstGeom prst="rect">
            <a:avLst/>
          </a:prstGeom>
          <a:noFill/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5392930" y="650151"/>
            <a:ext cx="8402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Use cases:</a:t>
            </a:r>
            <a:endParaRPr lang="ru-RU" sz="1000" dirty="0"/>
          </a:p>
        </p:txBody>
      </p:sp>
      <p:sp>
        <p:nvSpPr>
          <p:cNvPr id="9" name="TextBox 8"/>
          <p:cNvSpPr txBox="1"/>
          <p:nvPr/>
        </p:nvSpPr>
        <p:spPr>
          <a:xfrm>
            <a:off x="274320" y="650152"/>
            <a:ext cx="8402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Classes:</a:t>
            </a:r>
            <a:endParaRPr lang="ru-RU" sz="1000" dirty="0"/>
          </a:p>
        </p:txBody>
      </p:sp>
      <p:sp>
        <p:nvSpPr>
          <p:cNvPr id="10" name="TextBox 9"/>
          <p:cNvSpPr txBox="1"/>
          <p:nvPr/>
        </p:nvSpPr>
        <p:spPr>
          <a:xfrm>
            <a:off x="5392930" y="2904473"/>
            <a:ext cx="10154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Sequences:</a:t>
            </a:r>
            <a:endParaRPr lang="ru-RU" sz="1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4"/>
          <p:cNvSpPr txBox="1">
            <a:spLocks noGrp="1"/>
          </p:cNvSpPr>
          <p:nvPr>
            <p:ph type="title"/>
          </p:nvPr>
        </p:nvSpPr>
        <p:spPr>
          <a:xfrm>
            <a:off x="327660" y="43444"/>
            <a:ext cx="8520600" cy="5760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3000" dirty="0" smtClean="0"/>
              <a:t>UserAuth: Web</a:t>
            </a:r>
            <a:endParaRPr sz="3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765" y="1453180"/>
            <a:ext cx="2409309" cy="2048126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1340" y="594101"/>
            <a:ext cx="5501640" cy="21745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1" name="Right Arrow 10"/>
          <p:cNvSpPr/>
          <p:nvPr/>
        </p:nvSpPr>
        <p:spPr>
          <a:xfrm>
            <a:off x="2743907" y="2386627"/>
            <a:ext cx="327660" cy="20648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69453" y="2593110"/>
            <a:ext cx="5414329" cy="95762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39836" y="3501305"/>
            <a:ext cx="5512059" cy="75348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03646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4"/>
          <p:cNvSpPr txBox="1">
            <a:spLocks noGrp="1"/>
          </p:cNvSpPr>
          <p:nvPr>
            <p:ph type="title"/>
          </p:nvPr>
        </p:nvSpPr>
        <p:spPr>
          <a:xfrm>
            <a:off x="327660" y="43444"/>
            <a:ext cx="8520600" cy="5760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 smtClean="0"/>
              <a:t>FoodStorage</a:t>
            </a:r>
            <a:endParaRPr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660" y="927026"/>
            <a:ext cx="5346801" cy="3121100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sp>
        <p:nvSpPr>
          <p:cNvPr id="4" name="TextBox 3"/>
          <p:cNvSpPr txBox="1"/>
          <p:nvPr/>
        </p:nvSpPr>
        <p:spPr>
          <a:xfrm>
            <a:off x="274320" y="650152"/>
            <a:ext cx="8402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Classes:</a:t>
            </a:r>
            <a:endParaRPr lang="ru-RU" sz="1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7175" y="1750522"/>
            <a:ext cx="3046326" cy="2297604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5836920" y="1504301"/>
            <a:ext cx="8402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Sequences:</a:t>
            </a:r>
            <a:endParaRPr lang="ru-RU" sz="1000" dirty="0"/>
          </a:p>
        </p:txBody>
      </p:sp>
    </p:spTree>
    <p:extLst>
      <p:ext uri="{BB962C8B-B14F-4D97-AF65-F5344CB8AC3E}">
        <p14:creationId xmlns:p14="http://schemas.microsoft.com/office/powerpoint/2010/main" val="1205867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4"/>
          <p:cNvSpPr txBox="1">
            <a:spLocks noGrp="1"/>
          </p:cNvSpPr>
          <p:nvPr>
            <p:ph type="title"/>
          </p:nvPr>
        </p:nvSpPr>
        <p:spPr>
          <a:xfrm>
            <a:off x="327660" y="43444"/>
            <a:ext cx="8520600" cy="5760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3000" dirty="0"/>
              <a:t>FoodStorage</a:t>
            </a:r>
            <a:r>
              <a:rPr lang="en-US" sz="3000" dirty="0" smtClean="0"/>
              <a:t>: Web</a:t>
            </a:r>
            <a:endParaRPr sz="30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700" y="716481"/>
            <a:ext cx="7940519" cy="236316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375" y="2190330"/>
            <a:ext cx="8147376" cy="255485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41481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4"/>
          <p:cNvSpPr txBox="1">
            <a:spLocks noGrp="1"/>
          </p:cNvSpPr>
          <p:nvPr>
            <p:ph type="title"/>
          </p:nvPr>
        </p:nvSpPr>
        <p:spPr>
          <a:xfrm>
            <a:off x="327660" y="43444"/>
            <a:ext cx="8520600" cy="5760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 smtClean="0"/>
              <a:t>FoodPlanner</a:t>
            </a:r>
            <a:endParaRPr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568" y="955869"/>
            <a:ext cx="4029596" cy="3916846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6185" y="2775237"/>
            <a:ext cx="2374229" cy="2097478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6185" y="955869"/>
            <a:ext cx="2357784" cy="1396131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431568" y="709648"/>
            <a:ext cx="8402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Classes:</a:t>
            </a:r>
            <a:endParaRPr lang="ru-RU" sz="1000" dirty="0"/>
          </a:p>
        </p:txBody>
      </p:sp>
      <p:sp>
        <p:nvSpPr>
          <p:cNvPr id="7" name="TextBox 6"/>
          <p:cNvSpPr txBox="1"/>
          <p:nvPr/>
        </p:nvSpPr>
        <p:spPr>
          <a:xfrm>
            <a:off x="5171995" y="708008"/>
            <a:ext cx="8402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Use cases:</a:t>
            </a:r>
            <a:endParaRPr lang="ru-RU" sz="1000" dirty="0"/>
          </a:p>
        </p:txBody>
      </p:sp>
      <p:sp>
        <p:nvSpPr>
          <p:cNvPr id="8" name="TextBox 7"/>
          <p:cNvSpPr txBox="1"/>
          <p:nvPr/>
        </p:nvSpPr>
        <p:spPr>
          <a:xfrm>
            <a:off x="5171995" y="2529016"/>
            <a:ext cx="10154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Sequences:</a:t>
            </a:r>
            <a:endParaRPr lang="ru-RU" sz="1000" dirty="0"/>
          </a:p>
        </p:txBody>
      </p:sp>
    </p:spTree>
    <p:extLst>
      <p:ext uri="{BB962C8B-B14F-4D97-AF65-F5344CB8AC3E}">
        <p14:creationId xmlns:p14="http://schemas.microsoft.com/office/powerpoint/2010/main" val="877292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4"/>
          <p:cNvSpPr txBox="1">
            <a:spLocks noGrp="1"/>
          </p:cNvSpPr>
          <p:nvPr>
            <p:ph type="title"/>
          </p:nvPr>
        </p:nvSpPr>
        <p:spPr>
          <a:xfrm>
            <a:off x="327660" y="43444"/>
            <a:ext cx="8520600" cy="5760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 smtClean="0"/>
              <a:t>FoodPlanner: Web UI</a:t>
            </a:r>
            <a:endParaRPr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0360" y="1469666"/>
            <a:ext cx="4626829" cy="157301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2910" y="2602150"/>
            <a:ext cx="4685112" cy="166078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173" y="888338"/>
            <a:ext cx="2886440" cy="1162656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sp>
        <p:nvSpPr>
          <p:cNvPr id="7" name="Right Arrow 6"/>
          <p:cNvSpPr/>
          <p:nvPr/>
        </p:nvSpPr>
        <p:spPr>
          <a:xfrm>
            <a:off x="3331526" y="1685815"/>
            <a:ext cx="459921" cy="3394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Down Arrow 7"/>
          <p:cNvSpPr/>
          <p:nvPr/>
        </p:nvSpPr>
        <p:spPr>
          <a:xfrm rot="5400000">
            <a:off x="3402110" y="3487861"/>
            <a:ext cx="399514" cy="60722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9956" y="2256173"/>
            <a:ext cx="3008296" cy="2627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117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4"/>
          <p:cNvSpPr txBox="1">
            <a:spLocks noGrp="1"/>
          </p:cNvSpPr>
          <p:nvPr>
            <p:ph type="title"/>
          </p:nvPr>
        </p:nvSpPr>
        <p:spPr>
          <a:xfrm>
            <a:off x="327660" y="43444"/>
            <a:ext cx="8520600" cy="5760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 smtClean="0"/>
              <a:t>FoodSupplier</a:t>
            </a:r>
            <a:endParaRPr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" y="857512"/>
            <a:ext cx="4163478" cy="3969311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sp>
        <p:nvSpPr>
          <p:cNvPr id="9" name="TextBox 8"/>
          <p:cNvSpPr txBox="1"/>
          <p:nvPr/>
        </p:nvSpPr>
        <p:spPr>
          <a:xfrm>
            <a:off x="260118" y="611290"/>
            <a:ext cx="8402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Classes:</a:t>
            </a:r>
            <a:endParaRPr lang="ru-RU" sz="10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9521" y="2047460"/>
            <a:ext cx="2798629" cy="2779363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sp>
        <p:nvSpPr>
          <p:cNvPr id="11" name="TextBox 10"/>
          <p:cNvSpPr txBox="1"/>
          <p:nvPr/>
        </p:nvSpPr>
        <p:spPr>
          <a:xfrm>
            <a:off x="5191168" y="1729750"/>
            <a:ext cx="9305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Sequences:</a:t>
            </a:r>
            <a:endParaRPr lang="ru-RU" sz="1000" dirty="0"/>
          </a:p>
        </p:txBody>
      </p:sp>
    </p:spTree>
    <p:extLst>
      <p:ext uri="{BB962C8B-B14F-4D97-AF65-F5344CB8AC3E}">
        <p14:creationId xmlns:p14="http://schemas.microsoft.com/office/powerpoint/2010/main" val="4076237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4"/>
          <p:cNvSpPr txBox="1">
            <a:spLocks noGrp="1"/>
          </p:cNvSpPr>
          <p:nvPr>
            <p:ph type="title"/>
          </p:nvPr>
        </p:nvSpPr>
        <p:spPr>
          <a:xfrm>
            <a:off x="327660" y="43444"/>
            <a:ext cx="8520600" cy="5760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 smtClean="0"/>
              <a:t>FoodNotifier</a:t>
            </a:r>
            <a:endParaRPr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60" y="857511"/>
            <a:ext cx="7056121" cy="4080986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sp>
        <p:nvSpPr>
          <p:cNvPr id="9" name="TextBox 8"/>
          <p:cNvSpPr txBox="1"/>
          <p:nvPr/>
        </p:nvSpPr>
        <p:spPr>
          <a:xfrm>
            <a:off x="260118" y="611290"/>
            <a:ext cx="8402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Classes:</a:t>
            </a:r>
            <a:endParaRPr lang="ru-RU" sz="1000" dirty="0"/>
          </a:p>
        </p:txBody>
      </p:sp>
    </p:spTree>
    <p:extLst>
      <p:ext uri="{BB962C8B-B14F-4D97-AF65-F5344CB8AC3E}">
        <p14:creationId xmlns:p14="http://schemas.microsoft.com/office/powerpoint/2010/main" val="3099441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>
            <a:spLocks noGrp="1"/>
          </p:cNvSpPr>
          <p:nvPr>
            <p:ph type="title"/>
          </p:nvPr>
        </p:nvSpPr>
        <p:spPr>
          <a:xfrm>
            <a:off x="766725" y="1805199"/>
            <a:ext cx="7935300" cy="129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4000"/>
              <a:t>Меня хорошо видно</a:t>
            </a:r>
            <a:endParaRPr sz="4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/>
              <a:t>&amp; слышно?</a:t>
            </a:r>
            <a:endParaRPr sz="4000"/>
          </a:p>
        </p:txBody>
      </p:sp>
      <p:pic>
        <p:nvPicPr>
          <p:cNvPr id="76" name="Google Shape;76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7275" y="3516281"/>
            <a:ext cx="526796" cy="52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84856" y="3516281"/>
            <a:ext cx="526796" cy="52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4"/>
          <p:cNvSpPr txBox="1">
            <a:spLocks noGrp="1"/>
          </p:cNvSpPr>
          <p:nvPr>
            <p:ph type="title"/>
          </p:nvPr>
        </p:nvSpPr>
        <p:spPr>
          <a:xfrm>
            <a:off x="327660" y="43444"/>
            <a:ext cx="8520600" cy="5760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 smtClean="0"/>
              <a:t>FoodNotifier: WebUI</a:t>
            </a:r>
            <a:endParaRPr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345" y="1055795"/>
            <a:ext cx="4583606" cy="271435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0328" y="1460975"/>
            <a:ext cx="3379304" cy="2952036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41146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400" dirty="0"/>
              <a:t>Выводы и планы по развитию</a:t>
            </a:r>
            <a:endParaRPr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/>
          </a:p>
        </p:txBody>
      </p:sp>
      <p:graphicFrame>
        <p:nvGraphicFramePr>
          <p:cNvPr id="142" name="Google Shape;142;p25"/>
          <p:cNvGraphicFramePr/>
          <p:nvPr>
            <p:extLst>
              <p:ext uri="{D42A27DB-BD31-4B8C-83A1-F6EECF244321}">
                <p14:modId xmlns:p14="http://schemas.microsoft.com/office/powerpoint/2010/main" val="910751468"/>
              </p:ext>
            </p:extLst>
          </p:nvPr>
        </p:nvGraphicFramePr>
        <p:xfrm>
          <a:off x="952500" y="1544194"/>
          <a:ext cx="7239000" cy="1094964"/>
        </p:xfrm>
        <a:graphic>
          <a:graphicData uri="http://schemas.openxmlformats.org/drawingml/2006/table">
            <a:tbl>
              <a:tblPr>
                <a:noFill/>
                <a:tableStyleId>{E3A2926B-BBD1-4D76-BD43-8DFE8170059A}</a:tableStyleId>
              </a:tblPr>
              <a:tblGrid>
                <a:gridCol w="489425"/>
                <a:gridCol w="6749575"/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 dirty="0">
                          <a:solidFill>
                            <a:srgbClr val="013D85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300" b="1" dirty="0">
                        <a:solidFill>
                          <a:srgbClr val="013D8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Реализовали</a:t>
                      </a:r>
                      <a:r>
                        <a:rPr lang="ru-RU" sz="1300" baseline="0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en-US" sz="1300" baseline="0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MVP</a:t>
                      </a:r>
                      <a:r>
                        <a:rPr lang="ru-RU" sz="1300" baseline="0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.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013D85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300" b="1">
                        <a:solidFill>
                          <a:srgbClr val="013D8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Прокачали</a:t>
                      </a:r>
                      <a:r>
                        <a:rPr lang="ru-RU" sz="1300" baseline="0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en-US" sz="1300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Scrum</a:t>
                      </a:r>
                      <a:r>
                        <a:rPr lang="en-US" sz="1300" baseline="0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-RU" sz="1300" baseline="0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навыки</a:t>
                      </a:r>
                      <a:r>
                        <a:rPr lang="en-US" sz="1300" baseline="0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, </a:t>
                      </a:r>
                      <a:r>
                        <a:rPr lang="ru-RU" sz="1300" baseline="0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работа в команде.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013D85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300" b="1">
                        <a:solidFill>
                          <a:srgbClr val="013D8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Покрыть приложение </a:t>
                      </a:r>
                      <a:r>
                        <a:rPr lang="en-US" sz="1300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Unit-test,</a:t>
                      </a:r>
                      <a:r>
                        <a:rPr lang="en-US" sz="1300" baseline="0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-RU" sz="1300" baseline="0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доработки </a:t>
                      </a:r>
                      <a:r>
                        <a:rPr lang="en-US" sz="1300" baseline="0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frontend</a:t>
                      </a:r>
                      <a:r>
                        <a:rPr lang="ru-RU" sz="1300" baseline="0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-а</a:t>
                      </a:r>
                      <a:r>
                        <a:rPr lang="en-US" sz="1300" baseline="0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, </a:t>
                      </a:r>
                      <a:r>
                        <a:rPr lang="ru-RU" sz="1300" baseline="0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расширить функционал.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pic>
        <p:nvPicPr>
          <p:cNvPr id="5" name="Google Shape;27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72837" y="330724"/>
            <a:ext cx="928431" cy="9610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9000" r="-19000"/>
          </a:stretch>
        </a:blipFill>
        <a:effectLst/>
      </p:bgPr>
    </p:bg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6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900" dirty="0"/>
              <a:t>Спасибо за внимание!</a:t>
            </a:r>
            <a:r>
              <a:rPr lang="ru" sz="5000" b="0" dirty="0"/>
              <a:t/>
            </a:r>
            <a:br>
              <a:rPr lang="ru" sz="5000" b="0" dirty="0"/>
            </a:br>
            <a:endParaRPr sz="49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8"/>
          <p:cNvSpPr/>
          <p:nvPr/>
        </p:nvSpPr>
        <p:spPr>
          <a:xfrm>
            <a:off x="630000" y="2716325"/>
            <a:ext cx="1033800" cy="1983600"/>
          </a:xfrm>
          <a:prstGeom prst="rect">
            <a:avLst/>
          </a:prstGeom>
          <a:solidFill>
            <a:srgbClr val="013D8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3" name="Google Shape;83;p18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574" y="2963889"/>
            <a:ext cx="1488600" cy="14886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84" name="Google Shape;84;p18"/>
          <p:cNvSpPr txBox="1">
            <a:spLocks noGrp="1"/>
          </p:cNvSpPr>
          <p:nvPr>
            <p:ph type="title"/>
          </p:nvPr>
        </p:nvSpPr>
        <p:spPr>
          <a:xfrm>
            <a:off x="471125" y="476668"/>
            <a:ext cx="8520600" cy="184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000" dirty="0"/>
              <a:t>Защита </a:t>
            </a:r>
            <a:r>
              <a:rPr lang="ru" sz="3000" dirty="0" smtClean="0"/>
              <a:t>проекта</a:t>
            </a:r>
            <a:endParaRPr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000" dirty="0"/>
              <a:t>Тема: </a:t>
            </a:r>
            <a:r>
              <a:rPr lang="ru-RU" sz="3000" dirty="0" smtClean="0"/>
              <a:t>Автоматизация процесса заказа и контроля продуктов на кухне.</a:t>
            </a:r>
            <a:endParaRPr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5" name="Google Shape;85;p18"/>
          <p:cNvSpPr txBox="1">
            <a:spLocks noGrp="1"/>
          </p:cNvSpPr>
          <p:nvPr>
            <p:ph type="subTitle" idx="2"/>
          </p:nvPr>
        </p:nvSpPr>
        <p:spPr>
          <a:xfrm>
            <a:off x="3135425" y="2978831"/>
            <a:ext cx="58563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>
                <a:solidFill>
                  <a:srgbClr val="02418B"/>
                </a:solidFill>
              </a:rPr>
              <a:t>Команда: </a:t>
            </a:r>
            <a:r>
              <a:rPr lang="en-US" dirty="0" smtClean="0">
                <a:solidFill>
                  <a:srgbClr val="02418B"/>
                </a:solidFill>
              </a:rPr>
              <a:t>CallbackCats</a:t>
            </a:r>
            <a:endParaRPr dirty="0">
              <a:solidFill>
                <a:srgbClr val="02418B"/>
              </a:solidFill>
            </a:endParaRPr>
          </a:p>
        </p:txBody>
      </p:sp>
      <p:sp>
        <p:nvSpPr>
          <p:cNvPr id="86" name="Google Shape;86;p18"/>
          <p:cNvSpPr txBox="1">
            <a:spLocks noGrp="1"/>
          </p:cNvSpPr>
          <p:nvPr>
            <p:ph type="subTitle" idx="4"/>
          </p:nvPr>
        </p:nvSpPr>
        <p:spPr>
          <a:xfrm>
            <a:off x="3135425" y="3642672"/>
            <a:ext cx="5856300" cy="39924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dirty="0" smtClean="0"/>
              <a:t>Участники: Артем, Юрий, Татьяна, Евгений, Николай</a:t>
            </a:r>
            <a:endParaRPr dirty="0"/>
          </a:p>
        </p:txBody>
      </p:sp>
      <p:sp>
        <p:nvSpPr>
          <p:cNvPr id="2" name="Rectangle 1"/>
          <p:cNvSpPr/>
          <p:nvPr/>
        </p:nvSpPr>
        <p:spPr>
          <a:xfrm>
            <a:off x="3135425" y="4226694"/>
            <a:ext cx="5047792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ru-RU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Репозиторий: </a:t>
            </a:r>
            <a:r>
              <a:rPr lang="en-US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https://github.com/otusroom5/food-manager.git</a:t>
            </a:r>
            <a:endParaRPr lang="ru-RU" sz="13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/>
          <p:nvPr/>
        </p:nvSpPr>
        <p:spPr>
          <a:xfrm>
            <a:off x="559075" y="342525"/>
            <a:ext cx="6518100" cy="5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b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План защиты</a:t>
            </a:r>
            <a:endParaRPr sz="30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2" name="Google Shape;92;p19"/>
          <p:cNvSpPr/>
          <p:nvPr/>
        </p:nvSpPr>
        <p:spPr>
          <a:xfrm>
            <a:off x="696923" y="1099674"/>
            <a:ext cx="2589300" cy="383700"/>
          </a:xfrm>
          <a:prstGeom prst="roundRect">
            <a:avLst>
              <a:gd name="adj" fmla="val 16667"/>
            </a:avLst>
          </a:prstGeom>
          <a:solidFill>
            <a:srgbClr val="8B8EE3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Цели проекта </a:t>
            </a:r>
            <a:endParaRPr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3" name="Google Shape;93;p19"/>
          <p:cNvSpPr/>
          <p:nvPr/>
        </p:nvSpPr>
        <p:spPr>
          <a:xfrm>
            <a:off x="696923" y="1729587"/>
            <a:ext cx="2589300" cy="383700"/>
          </a:xfrm>
          <a:prstGeom prst="roundRect">
            <a:avLst>
              <a:gd name="adj" fmla="val 16667"/>
            </a:avLst>
          </a:prstGeom>
          <a:solidFill>
            <a:srgbClr val="8B8EE3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Что планировалось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4" name="Google Shape;94;p19"/>
          <p:cNvSpPr/>
          <p:nvPr/>
        </p:nvSpPr>
        <p:spPr>
          <a:xfrm>
            <a:off x="696923" y="2369806"/>
            <a:ext cx="2589300" cy="383700"/>
          </a:xfrm>
          <a:prstGeom prst="roundRect">
            <a:avLst>
              <a:gd name="adj" fmla="val 16667"/>
            </a:avLst>
          </a:prstGeom>
          <a:solidFill>
            <a:srgbClr val="8B8EE3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Используемые технологии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5" name="Google Shape;95;p19"/>
          <p:cNvSpPr/>
          <p:nvPr/>
        </p:nvSpPr>
        <p:spPr>
          <a:xfrm>
            <a:off x="696923" y="3010040"/>
            <a:ext cx="2589300" cy="383700"/>
          </a:xfrm>
          <a:prstGeom prst="roundRect">
            <a:avLst>
              <a:gd name="adj" fmla="val 16667"/>
            </a:avLst>
          </a:prstGeom>
          <a:solidFill>
            <a:srgbClr val="8B8EE3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Что получилось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6" name="Google Shape;96;p19"/>
          <p:cNvSpPr/>
          <p:nvPr/>
        </p:nvSpPr>
        <p:spPr>
          <a:xfrm>
            <a:off x="696923" y="3608285"/>
            <a:ext cx="2589300" cy="383700"/>
          </a:xfrm>
          <a:prstGeom prst="roundRect">
            <a:avLst>
              <a:gd name="adj" fmla="val 16667"/>
            </a:avLst>
          </a:prstGeom>
          <a:solidFill>
            <a:srgbClr val="8B8EE3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Схемы/архитектура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7" name="Google Shape;97;p19"/>
          <p:cNvSpPr/>
          <p:nvPr/>
        </p:nvSpPr>
        <p:spPr>
          <a:xfrm>
            <a:off x="696923" y="4206531"/>
            <a:ext cx="2589300" cy="383700"/>
          </a:xfrm>
          <a:prstGeom prst="roundRect">
            <a:avLst>
              <a:gd name="adj" fmla="val 16667"/>
            </a:avLst>
          </a:prstGeom>
          <a:solidFill>
            <a:srgbClr val="8B8EE3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Выводы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98" name="Google Shape;98;p19"/>
          <p:cNvCxnSpPr>
            <a:stCxn id="92" idx="1"/>
            <a:endCxn id="93" idx="1"/>
          </p:cNvCxnSpPr>
          <p:nvPr/>
        </p:nvCxnSpPr>
        <p:spPr>
          <a:xfrm>
            <a:off x="696923" y="1291524"/>
            <a:ext cx="600" cy="630000"/>
          </a:xfrm>
          <a:prstGeom prst="curvedConnector3">
            <a:avLst>
              <a:gd name="adj1" fmla="val -39687500"/>
            </a:avLst>
          </a:prstGeom>
          <a:noFill/>
          <a:ln w="19050" cap="flat" cmpd="sng">
            <a:solidFill>
              <a:srgbClr val="013D85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99" name="Google Shape;99;p19"/>
          <p:cNvCxnSpPr>
            <a:stCxn id="93" idx="1"/>
            <a:endCxn id="94" idx="1"/>
          </p:cNvCxnSpPr>
          <p:nvPr/>
        </p:nvCxnSpPr>
        <p:spPr>
          <a:xfrm>
            <a:off x="696923" y="1921437"/>
            <a:ext cx="600" cy="640200"/>
          </a:xfrm>
          <a:prstGeom prst="curvedConnector3">
            <a:avLst>
              <a:gd name="adj1" fmla="val -39687500"/>
            </a:avLst>
          </a:prstGeom>
          <a:noFill/>
          <a:ln w="19050" cap="flat" cmpd="sng">
            <a:solidFill>
              <a:srgbClr val="013D85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00" name="Google Shape;100;p19"/>
          <p:cNvCxnSpPr>
            <a:stCxn id="94" idx="1"/>
            <a:endCxn id="95" idx="1"/>
          </p:cNvCxnSpPr>
          <p:nvPr/>
        </p:nvCxnSpPr>
        <p:spPr>
          <a:xfrm>
            <a:off x="696923" y="2561656"/>
            <a:ext cx="600" cy="640200"/>
          </a:xfrm>
          <a:prstGeom prst="curvedConnector3">
            <a:avLst>
              <a:gd name="adj1" fmla="val -39687500"/>
            </a:avLst>
          </a:prstGeom>
          <a:noFill/>
          <a:ln w="19050" cap="flat" cmpd="sng">
            <a:solidFill>
              <a:srgbClr val="013D85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01" name="Google Shape;101;p19"/>
          <p:cNvCxnSpPr/>
          <p:nvPr/>
        </p:nvCxnSpPr>
        <p:spPr>
          <a:xfrm>
            <a:off x="696923" y="3232828"/>
            <a:ext cx="600" cy="640200"/>
          </a:xfrm>
          <a:prstGeom prst="curvedConnector3">
            <a:avLst>
              <a:gd name="adj1" fmla="val -39687500"/>
            </a:avLst>
          </a:prstGeom>
          <a:noFill/>
          <a:ln w="19050" cap="flat" cmpd="sng">
            <a:solidFill>
              <a:srgbClr val="013D85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02" name="Google Shape;102;p19"/>
          <p:cNvCxnSpPr/>
          <p:nvPr/>
        </p:nvCxnSpPr>
        <p:spPr>
          <a:xfrm>
            <a:off x="696923" y="3903996"/>
            <a:ext cx="600" cy="640200"/>
          </a:xfrm>
          <a:prstGeom prst="curvedConnector3">
            <a:avLst>
              <a:gd name="adj1" fmla="val -39687500"/>
            </a:avLst>
          </a:prstGeom>
          <a:noFill/>
          <a:ln w="19050" cap="flat" cmpd="sng">
            <a:solidFill>
              <a:srgbClr val="013D85"/>
            </a:solidFill>
            <a:prstDash val="dash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0"/>
          <p:cNvSpPr txBox="1"/>
          <p:nvPr/>
        </p:nvSpPr>
        <p:spPr>
          <a:xfrm>
            <a:off x="494775" y="455606"/>
            <a:ext cx="8520600" cy="13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b="1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Цели проекта</a:t>
            </a:r>
            <a:endParaRPr sz="3000" b="1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108" name="Google Shape;108;p20"/>
          <p:cNvGraphicFramePr/>
          <p:nvPr>
            <p:extLst>
              <p:ext uri="{D42A27DB-BD31-4B8C-83A1-F6EECF244321}">
                <p14:modId xmlns:p14="http://schemas.microsoft.com/office/powerpoint/2010/main" val="1229381934"/>
              </p:ext>
            </p:extLst>
          </p:nvPr>
        </p:nvGraphicFramePr>
        <p:xfrm>
          <a:off x="952500" y="2058925"/>
          <a:ext cx="7239000" cy="1958220"/>
        </p:xfrm>
        <a:graphic>
          <a:graphicData uri="http://schemas.openxmlformats.org/drawingml/2006/table">
            <a:tbl>
              <a:tblPr>
                <a:noFill/>
                <a:tableStyleId>{E3A2926B-BBD1-4D76-BD43-8DFE8170059A}</a:tableStyleId>
              </a:tblPr>
              <a:tblGrid>
                <a:gridCol w="489425"/>
                <a:gridCol w="6749575"/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 dirty="0">
                          <a:solidFill>
                            <a:srgbClr val="013D85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b="1" dirty="0">
                        <a:solidFill>
                          <a:srgbClr val="013D8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Научиться создавать</a:t>
                      </a:r>
                      <a:r>
                        <a:rPr lang="ru-RU" baseline="0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решение на основе микросервисной архитектуры</a:t>
                      </a:r>
                      <a:endParaRPr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013D85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b="1">
                        <a:solidFill>
                          <a:srgbClr val="013D8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baseline="0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Освоить шаблоны</a:t>
                      </a:r>
                      <a:r>
                        <a:rPr lang="en-US" baseline="0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, </a:t>
                      </a:r>
                      <a:r>
                        <a:rPr lang="ru-RU" baseline="0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архитектуры и асинхронный подход</a:t>
                      </a:r>
                      <a:endParaRPr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013D85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b="1">
                        <a:solidFill>
                          <a:srgbClr val="013D8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Настройка и конфигурирование</a:t>
                      </a:r>
                      <a:r>
                        <a:rPr lang="ru-RU" baseline="0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-RU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брокера</a:t>
                      </a:r>
                      <a:r>
                        <a:rPr lang="ru-RU" baseline="0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сообщений</a:t>
                      </a:r>
                      <a:endParaRPr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013D85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b="1">
                        <a:solidFill>
                          <a:srgbClr val="013D8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Конфигурирование проектов</a:t>
                      </a:r>
                      <a:r>
                        <a:rPr lang="ru-RU" baseline="0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с нуля: аутентификация, авторизация, логгирование,</a:t>
                      </a:r>
                      <a:r>
                        <a:rPr lang="en-US" baseline="0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Docker, DI.</a:t>
                      </a:r>
                      <a:endParaRPr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pic>
        <p:nvPicPr>
          <p:cNvPr id="5" name="Google Shape;215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07645" y="365553"/>
            <a:ext cx="1020417" cy="105514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17745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dirty="0"/>
              <a:t>Что планировалось</a:t>
            </a:r>
            <a:endParaRPr sz="3000" dirty="0"/>
          </a:p>
        </p:txBody>
      </p:sp>
      <p:graphicFrame>
        <p:nvGraphicFramePr>
          <p:cNvPr id="115" name="Google Shape;115;p21"/>
          <p:cNvGraphicFramePr/>
          <p:nvPr>
            <p:extLst>
              <p:ext uri="{D42A27DB-BD31-4B8C-83A1-F6EECF244321}">
                <p14:modId xmlns:p14="http://schemas.microsoft.com/office/powerpoint/2010/main" val="2122671155"/>
              </p:ext>
            </p:extLst>
          </p:nvPr>
        </p:nvGraphicFramePr>
        <p:xfrm>
          <a:off x="952500" y="1544194"/>
          <a:ext cx="7239000" cy="1550640"/>
        </p:xfrm>
        <a:graphic>
          <a:graphicData uri="http://schemas.openxmlformats.org/drawingml/2006/table">
            <a:tbl>
              <a:tblPr>
                <a:noFill/>
                <a:tableStyleId>{E3A2926B-BBD1-4D76-BD43-8DFE8170059A}</a:tableStyleId>
              </a:tblPr>
              <a:tblGrid>
                <a:gridCol w="489425"/>
                <a:gridCol w="6749575"/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 dirty="0">
                          <a:solidFill>
                            <a:srgbClr val="013D85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300" b="1" dirty="0">
                        <a:solidFill>
                          <a:srgbClr val="013D8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300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Создание приложения</a:t>
                      </a:r>
                      <a:r>
                        <a:rPr lang="ru-RU" sz="1300" baseline="0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на микросервисной архитектуре.</a:t>
                      </a:r>
                      <a:endParaRPr lang="ru-RU" sz="1300" dirty="0" smtClean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013D85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300" b="1">
                        <a:solidFill>
                          <a:srgbClr val="013D8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Использования</a:t>
                      </a:r>
                      <a:r>
                        <a:rPr lang="ru-RU" sz="1300" baseline="0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шаблонов проектирования, а также разные архитектурные подходы.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 dirty="0">
                          <a:solidFill>
                            <a:srgbClr val="013D85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300" b="1" dirty="0">
                        <a:solidFill>
                          <a:srgbClr val="013D8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Использование</a:t>
                      </a:r>
                      <a:r>
                        <a:rPr lang="ru-RU" sz="1300" baseline="0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асинхронного подхода</a:t>
                      </a:r>
                      <a:r>
                        <a:rPr lang="en-US" sz="1300" baseline="0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,</a:t>
                      </a:r>
                      <a:r>
                        <a:rPr lang="ru-RU" sz="1300" baseline="0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а также использование </a:t>
                      </a:r>
                      <a:r>
                        <a:rPr lang="en-US" sz="1300" baseline="0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RabbitMq,</a:t>
                      </a:r>
                      <a:r>
                        <a:rPr lang="ru-RU" sz="1300" baseline="0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как брокера сообщений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pic>
        <p:nvPicPr>
          <p:cNvPr id="5" name="Google Shape;193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34475" y="330724"/>
            <a:ext cx="1098100" cy="109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2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Используемые технологии</a:t>
            </a:r>
            <a:endParaRPr sz="3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/>
          </a:p>
        </p:txBody>
      </p:sp>
      <p:graphicFrame>
        <p:nvGraphicFramePr>
          <p:cNvPr id="122" name="Google Shape;122;p22"/>
          <p:cNvGraphicFramePr/>
          <p:nvPr>
            <p:extLst>
              <p:ext uri="{D42A27DB-BD31-4B8C-83A1-F6EECF244321}">
                <p14:modId xmlns:p14="http://schemas.microsoft.com/office/powerpoint/2010/main" val="2532393469"/>
              </p:ext>
            </p:extLst>
          </p:nvPr>
        </p:nvGraphicFramePr>
        <p:xfrm>
          <a:off x="952500" y="1544194"/>
          <a:ext cx="7239000" cy="1638270"/>
        </p:xfrm>
        <a:graphic>
          <a:graphicData uri="http://schemas.openxmlformats.org/drawingml/2006/table">
            <a:tbl>
              <a:tblPr>
                <a:noFill/>
                <a:tableStyleId>{E3A2926B-BBD1-4D76-BD43-8DFE8170059A}</a:tableStyleId>
              </a:tblPr>
              <a:tblGrid>
                <a:gridCol w="489425"/>
                <a:gridCol w="6749575"/>
              </a:tblGrid>
              <a:tr h="40843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 dirty="0">
                          <a:solidFill>
                            <a:srgbClr val="013D85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300" b="1" dirty="0">
                        <a:solidFill>
                          <a:srgbClr val="013D8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 dirty="0" smtClean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Roboto"/>
                        </a:rPr>
                        <a:t>Web Api, Linq, Threading, Async/Await, Parallel, MVC,</a:t>
                      </a:r>
                      <a:r>
                        <a:rPr lang="ru-RU" sz="1400" b="0" i="0" u="none" strike="noStrike" cap="none" dirty="0" smtClean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Roboto"/>
                        </a:rPr>
                        <a:t> </a:t>
                      </a:r>
                      <a:endParaRPr lang="en-US" sz="1400" b="0" i="0" u="none" strike="noStrike" cap="none" dirty="0" smtClean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 dirty="0" smtClean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Serilog, REST Api, MediatR, Swagger, AutoMapper, TelegramBot,</a:t>
                      </a:r>
                      <a:r>
                        <a:rPr lang="en-US" sz="1400" b="0" i="0" u="none" strike="noStrike" cap="none" baseline="0" dirty="0" smtClean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MimeKit,</a:t>
                      </a: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 baseline="0" dirty="0" smtClean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Google.Apis</a:t>
                      </a:r>
                      <a:endParaRPr sz="14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013D85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300" b="1">
                        <a:solidFill>
                          <a:srgbClr val="013D8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 dirty="0" smtClean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Roboto"/>
                        </a:rPr>
                        <a:t>RabbitMq</a:t>
                      </a:r>
                      <a:endParaRPr lang="en-US" sz="14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 dirty="0" smtClean="0">
                          <a:solidFill>
                            <a:srgbClr val="013D85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lang="ru" sz="1300" b="1" dirty="0">
                        <a:solidFill>
                          <a:srgbClr val="013D8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 dirty="0" smtClean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Entity Framework, Postgres, Docker</a:t>
                      </a: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pic>
        <p:nvPicPr>
          <p:cNvPr id="6" name="Google Shape;239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67755" y="330724"/>
            <a:ext cx="1133345" cy="109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2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dirty="0" smtClean="0"/>
              <a:t>Используемые шаблоны </a:t>
            </a:r>
            <a:endParaRPr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/>
          </a:p>
        </p:txBody>
      </p:sp>
      <p:graphicFrame>
        <p:nvGraphicFramePr>
          <p:cNvPr id="122" name="Google Shape;122;p22"/>
          <p:cNvGraphicFramePr/>
          <p:nvPr>
            <p:extLst>
              <p:ext uri="{D42A27DB-BD31-4B8C-83A1-F6EECF244321}">
                <p14:modId xmlns:p14="http://schemas.microsoft.com/office/powerpoint/2010/main" val="1540540459"/>
              </p:ext>
            </p:extLst>
          </p:nvPr>
        </p:nvGraphicFramePr>
        <p:xfrm>
          <a:off x="952500" y="1544194"/>
          <a:ext cx="7239000" cy="1173459"/>
        </p:xfrm>
        <a:graphic>
          <a:graphicData uri="http://schemas.openxmlformats.org/drawingml/2006/table">
            <a:tbl>
              <a:tblPr>
                <a:noFill/>
                <a:tableStyleId>{E3A2926B-BBD1-4D76-BD43-8DFE8170059A}</a:tableStyleId>
              </a:tblPr>
              <a:tblGrid>
                <a:gridCol w="489425"/>
                <a:gridCol w="6749575"/>
              </a:tblGrid>
              <a:tr h="40843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 dirty="0">
                          <a:solidFill>
                            <a:srgbClr val="013D85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300" b="1" dirty="0">
                        <a:solidFill>
                          <a:srgbClr val="013D8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 dirty="0" smtClean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Roboto"/>
                        </a:rPr>
                        <a:t>Builder,</a:t>
                      </a:r>
                      <a:r>
                        <a:rPr lang="en-US" sz="1400" b="0" i="0" u="none" strike="noStrike" cap="none" baseline="0" dirty="0" smtClean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Roboto"/>
                        </a:rPr>
                        <a:t> Mediator, Gateway</a:t>
                      </a:r>
                      <a:endParaRPr sz="14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013D85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300" b="1">
                        <a:solidFill>
                          <a:srgbClr val="013D8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 baseline="0" dirty="0" smtClean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Roboto"/>
                        </a:rPr>
                        <a:t>UnitOfWork, Repository</a:t>
                      </a:r>
                      <a:endParaRPr lang="en-US" sz="14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 dirty="0" smtClean="0">
                          <a:solidFill>
                            <a:srgbClr val="013D85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lang="ru" sz="1300" b="1" dirty="0">
                        <a:solidFill>
                          <a:srgbClr val="013D8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 dirty="0" smtClean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Observer</a:t>
                      </a: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pic>
        <p:nvPicPr>
          <p:cNvPr id="6" name="Google Shape;239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67755" y="330724"/>
            <a:ext cx="1133345" cy="10959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79802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Что получилось</a:t>
            </a:r>
            <a:endParaRPr sz="3000"/>
          </a:p>
        </p:txBody>
      </p:sp>
      <p:pic>
        <p:nvPicPr>
          <p:cNvPr id="129" name="Google Shape;129;p23"/>
          <p:cNvPicPr preferRelativeResize="0"/>
          <p:nvPr/>
        </p:nvPicPr>
        <p:blipFill rotWithShape="1">
          <a:blip r:embed="rId3">
            <a:alphaModFix/>
          </a:blip>
          <a:srcRect l="24132" t="28362" r="21540" b="5830"/>
          <a:stretch/>
        </p:blipFill>
        <p:spPr>
          <a:xfrm>
            <a:off x="5181950" y="1264350"/>
            <a:ext cx="3602048" cy="2908098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3"/>
          <p:cNvSpPr txBox="1"/>
          <p:nvPr/>
        </p:nvSpPr>
        <p:spPr>
          <a:xfrm>
            <a:off x="668525" y="1043940"/>
            <a:ext cx="3921600" cy="3654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AutoNum type="arabicPeriod"/>
            </a:pP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Система контроля</a:t>
            </a:r>
            <a:r>
              <a:rPr lang="en-US" dirty="0" smtClean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и отслеживания состояния продуктов на кухне, с последующим оповещением.</a:t>
            </a:r>
            <a:endParaRPr lang="en-US" dirty="0" smtClean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AutoNum type="arabicPeriod"/>
            </a:pP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С</a:t>
            </a: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истема аутентификации</a:t>
            </a:r>
            <a:r>
              <a:rPr lang="en-US" dirty="0" smtClean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и авторизации.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AutoNum type="arabicPeriod"/>
            </a:pPr>
            <a:r>
              <a:rPr lang="en-US" dirty="0" smtClean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Web</a:t>
            </a:r>
            <a:r>
              <a:rPr lang="en-US" dirty="0" smtClean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портал</a:t>
            </a:r>
            <a:r>
              <a:rPr lang="en-US" dirty="0" smtClean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lang="ru-RU" dirty="0" smtClean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с панелью управления для разных ролей </a:t>
            </a: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(повар, администратор, менеджер).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AutoNum type="arabicPeriod"/>
            </a:pP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Система генерации отчетов по требованию или событиям</a:t>
            </a:r>
            <a:r>
              <a:rPr lang="en-US" dirty="0" smtClean="0"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с последующей рассылкой</a:t>
            </a:r>
            <a:r>
              <a:rPr lang="en-US" dirty="0" smtClean="0">
                <a:latin typeface="Roboto"/>
                <a:ea typeface="Roboto"/>
                <a:cs typeface="Roboto"/>
                <a:sym typeface="Roboto"/>
              </a:rPr>
              <a:t>.</a:t>
            </a:r>
          </a:p>
          <a:p>
            <a:pPr marL="457200" lvl="0" indent="-317500">
              <a:buSzPts val="1400"/>
              <a:buFont typeface="Roboto"/>
              <a:buAutoNum type="arabicPeriod"/>
            </a:pP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Сервис получения цен продуктов из внешних источников.</a:t>
            </a:r>
          </a:p>
          <a:p>
            <a:pPr marL="457200" lvl="0" indent="-317500">
              <a:buSzPts val="1400"/>
              <a:buFont typeface="Roboto"/>
              <a:buAutoNum type="arabicPeriod"/>
            </a:pP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Система оповещения через </a:t>
            </a:r>
            <a:r>
              <a:rPr lang="en-US" dirty="0" smtClean="0">
                <a:latin typeface="Roboto"/>
                <a:ea typeface="Roboto"/>
                <a:cs typeface="Roboto"/>
                <a:sym typeface="Roboto"/>
              </a:rPr>
              <a:t>Telegram, </a:t>
            </a: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и электронную почту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1085</TotalTime>
  <Words>346</Words>
  <Application>Microsoft Office PowerPoint</Application>
  <PresentationFormat>On-screen Show (16:9)</PresentationFormat>
  <Paragraphs>88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Roboto</vt:lpstr>
      <vt:lpstr>Courier New</vt:lpstr>
      <vt:lpstr>Светлая тема</vt:lpstr>
      <vt:lpstr>C# Professional </vt:lpstr>
      <vt:lpstr>Меня хорошо видно &amp; слышно?</vt:lpstr>
      <vt:lpstr>Защита проекта Тема: Автоматизация процесса заказа и контроля продуктов на кухне.   </vt:lpstr>
      <vt:lpstr>PowerPoint Presentation</vt:lpstr>
      <vt:lpstr>PowerPoint Presentation</vt:lpstr>
      <vt:lpstr>Что планировалось</vt:lpstr>
      <vt:lpstr>Используемые технологии </vt:lpstr>
      <vt:lpstr>Используемые шаблоны  </vt:lpstr>
      <vt:lpstr>Что получилось</vt:lpstr>
      <vt:lpstr>Концепт</vt:lpstr>
      <vt:lpstr>Food Manager</vt:lpstr>
      <vt:lpstr>UserAuth </vt:lpstr>
      <vt:lpstr>UserAuth: Web</vt:lpstr>
      <vt:lpstr>FoodStorage </vt:lpstr>
      <vt:lpstr>FoodStorage: Web</vt:lpstr>
      <vt:lpstr>FoodPlanner </vt:lpstr>
      <vt:lpstr>FoodPlanner: Web UI </vt:lpstr>
      <vt:lpstr>FoodSupplier </vt:lpstr>
      <vt:lpstr>FoodNotifier </vt:lpstr>
      <vt:lpstr>FoodNotifier: WebUI </vt:lpstr>
      <vt:lpstr>Выводы и планы по развитию </vt:lpstr>
      <vt:lpstr>Спасибо за внимание! 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C# Professional </dc:title>
  <cp:lastModifiedBy>heathk1iff</cp:lastModifiedBy>
  <cp:revision>64</cp:revision>
  <dcterms:modified xsi:type="dcterms:W3CDTF">2024-07-16T08:01:52Z</dcterms:modified>
</cp:coreProperties>
</file>